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57" r:id="rId5"/>
    <p:sldId id="267" r:id="rId6"/>
    <p:sldId id="271" r:id="rId7"/>
    <p:sldId id="269" r:id="rId8"/>
    <p:sldId id="262" r:id="rId9"/>
    <p:sldId id="260" r:id="rId10"/>
    <p:sldId id="266" r:id="rId11"/>
    <p:sldId id="270" r:id="rId12"/>
    <p:sldId id="265" r:id="rId13"/>
    <p:sldId id="272" r:id="rId14"/>
    <p:sldId id="268" r:id="rId15"/>
    <p:sldId id="263" r:id="rId16"/>
    <p:sldId id="259" r:id="rId17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3CD"/>
    <a:srgbClr val="F3AF81"/>
    <a:srgbClr val="F9D9C3"/>
    <a:srgbClr val="ECD3B2"/>
    <a:srgbClr val="FCE9DC"/>
    <a:srgbClr val="EAF4E4"/>
    <a:srgbClr val="D3E8C6"/>
    <a:srgbClr val="C1DFAF"/>
    <a:srgbClr val="F7C7A7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D04E68-4ECB-46DA-8989-EE11E9128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320BC8C-3856-4B68-92D5-7CAAE5A10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86E83-BA74-4DC9-ADA2-35A8512D0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D3F5D2-E734-48F6-99B6-4E7AA7A1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B5C1CA-0430-48D7-882D-26F78801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3227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D420E2-54A1-43AA-AD62-B3D451EC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B7F39E-B235-4A97-96E4-A7ECE28D9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09229F-EBED-4DFD-BE7D-AAF5D21C4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4391A9-B06A-4BFC-9944-6C6DBF68C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20914AF-1F1E-4E6B-8E11-C5947D3D8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565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34E2D7-EFB1-4E10-B4C5-7C56EF60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4F3CBA3-BFE3-4218-8B14-95E0C3B4F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A700BF8-687F-4164-BCAD-4FB2D2982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EF0127-EE3C-41D6-B0E7-090891052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865BA99-E1AD-4F08-BE5D-A2E5198A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80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AA4F8-C2D1-4E35-80CA-0DCB0824C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CAA022-C419-440A-A6A3-6DA93A752D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14C1D3-4B6E-4205-A5C4-B66AB84117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BEF1E36-CE28-4115-99C2-D2A2A7B77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64AEB4-BB84-4630-82B6-25B4A08F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93482B-AA57-4DC6-B556-372370D46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292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19C31E-F0B5-49DD-BCE4-9ADE62CF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82B23B-3088-492D-946B-C6ECAEBF4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F5B2276-0A65-439E-8D18-B594E5E7C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C16E588-3280-4BD8-BC2C-7708CFFCA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93570C1-D0F0-4A5A-9B52-760180F830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37CB3E9-FB8F-402C-A570-BE25273D9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953FCBE-45B8-4C75-B82A-50F0BDBA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CA019DF-1909-4B03-AC7A-1AD3FE35B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094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82D4D-C61B-469F-8542-0E6DDEA8A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B553917-0976-40D3-B56B-197E7A713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50E505A-3FDD-44D9-A332-CAE7D2F4F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6D75BF7-FCDA-477C-BEB6-58081A80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47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3058CFC-B884-4CE9-9815-8DD1D9322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9621008-98D2-4443-826A-251FEE68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8CD76D-FDFE-47AF-B810-D7A39F2C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560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799957-4698-4B76-8926-BA28C43E1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A3CD8D-2D2A-45B9-B651-5AD98E0FA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BDB224-6DF7-431D-BB13-444A6F425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D4CC86-4C28-4960-9A0A-BE7561546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2D022C-FC0F-4AFD-B7C5-0F97AD960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FA56277-F42C-4183-B323-8D7DC7656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983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C76CE-3BDC-44C3-A4AF-1762444C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BF28543-1C3D-4963-85C8-884EAFA70D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5858D5C-6D3B-42BE-8556-B40C1A4FF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9DF164B-B56F-425A-A1E0-049D7CAF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0D3FC02-1E02-42AD-84B4-8D8FA903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7607D5E-682C-4E3F-B02D-DC540DFD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749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67BAF3-5146-4ACC-8F11-90FC02ED4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500486A-1384-434D-B94B-43403759F5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526BBD7-8B8E-4EF8-8EC9-9D89D1EC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983700-F700-4094-B11B-A94C577C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60A7700-6756-4AF4-8260-91F9DE415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608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7E2B2B9-5B35-44C4-817C-0CDE5AEF3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712F644-51F9-4039-AF64-C21033873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267D99-5C31-4B0D-9827-23F578DA8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101E966-C72B-46B8-8516-DDD9BC13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D3DC5B0-888A-45F7-AEE0-CAF2BF13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5756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49595DC-9D3E-4547-88AB-9CC7551B5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1ABC339-D62E-4E43-8912-E8179ED01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591A3B-3AA0-45DE-B41B-2776FDBDE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6FD66-F3D5-4893-BE56-D3902C8A85F6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7F88483-612C-4377-B66B-9856A8E7B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7A446BC-CEA6-44AF-A8F3-68D0528DD0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F1174-C675-4195-9028-4E6077D2088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095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49D87-7B65-4CD4-84A8-D36E8EAF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161" y="1283101"/>
            <a:ext cx="10367014" cy="1977683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br>
              <a:rPr lang="da-DK" b="1" dirty="0"/>
            </a:br>
            <a:br>
              <a:rPr lang="da-DK" b="1" dirty="0"/>
            </a:br>
            <a:r>
              <a:rPr lang="da-DK" sz="5600" b="1" dirty="0">
                <a:solidFill>
                  <a:schemeClr val="bg2">
                    <a:lumMod val="25000"/>
                  </a:schemeClr>
                </a:solidFill>
              </a:rPr>
              <a:t>Styrket samarbejde med kommunerne</a:t>
            </a:r>
            <a:br>
              <a:rPr lang="da-DK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da-DK" sz="4000" b="1" dirty="0">
                <a:solidFill>
                  <a:schemeClr val="bg2">
                    <a:lumMod val="25000"/>
                  </a:schemeClr>
                </a:solidFill>
              </a:rPr>
              <a:t>- når kommunikationen er svær og kommunen føles som lidt af en jungle at navigere i…</a:t>
            </a:r>
            <a:endParaRPr lang="da-DK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18CF5D6-24BD-46B1-8726-FCC97F5AA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161" y="3505201"/>
            <a:ext cx="5047859" cy="1655762"/>
          </a:xfrm>
        </p:spPr>
        <p:txBody>
          <a:bodyPr>
            <a:noAutofit/>
          </a:bodyPr>
          <a:lstStyle/>
          <a:p>
            <a:pPr algn="l"/>
            <a:r>
              <a:rPr lang="da-DK" sz="2200" dirty="0"/>
              <a:t> 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3DD6268-E36A-4FFB-965D-513D42CC8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315" y="2177815"/>
            <a:ext cx="5664309" cy="530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8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69DF9-67EF-4BC4-B9B2-55D32D44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Udfordringer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F79D60-CFC5-4280-9DA6-746A35CC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9087"/>
            <a:ext cx="6848475" cy="49037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En dag på kontoret…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FCF5F98E-10A3-72E7-A095-AED0D7B84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045" y="1091943"/>
            <a:ext cx="6275651" cy="49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96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F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3897A-DBD7-9800-2120-23A845E3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Indhold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975B74-E765-F51C-12FD-ED3C721FE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/>
          <a:lstStyle/>
          <a:p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Præsentation</a:t>
            </a:r>
          </a:p>
          <a:p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Hvilke udfordringer kan opstå?</a:t>
            </a:r>
          </a:p>
          <a:p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Eksempler fra hverdagen</a:t>
            </a:r>
          </a:p>
          <a:p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Retssikkerhedsregler</a:t>
            </a:r>
          </a:p>
          <a:p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Ideer til styrket samarbejde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564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2BD81-5C0B-44D2-83F4-CA52086D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6423"/>
            <a:ext cx="10515600" cy="1325563"/>
          </a:xfrm>
        </p:spPr>
        <p:txBody>
          <a:bodyPr>
            <a:normAutofit/>
          </a:bodyPr>
          <a:lstStyle/>
          <a:p>
            <a:r>
              <a:rPr lang="da-DK" sz="4000" b="1" dirty="0">
                <a:solidFill>
                  <a:schemeClr val="bg2">
                    <a:lumMod val="25000"/>
                  </a:schemeClr>
                </a:solidFill>
              </a:rPr>
              <a:t>Lidt om mig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8F3AA316-FD65-42F5-A140-8232D9F27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726163"/>
            <a:ext cx="5181600" cy="4380917"/>
          </a:xfrm>
        </p:spPr>
        <p:txBody>
          <a:bodyPr>
            <a:normAutofit/>
          </a:bodyPr>
          <a:lstStyle/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Uddannet socialrådgiver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Socialfaglig koordinator &amp; projektudvikler på Kollegiet Vestergade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Samtaler om retssikkerhedsregler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Tovholder på sager i kommunen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Har arbejdet med autisme i 8+ år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Baggrund fra psykiatrien</a:t>
            </a:r>
          </a:p>
          <a:p>
            <a:pPr marL="0" indent="0">
              <a:buNone/>
            </a:pPr>
            <a:endParaRPr lang="da-DK" sz="2400" b="1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F631483C-2E10-4D88-BF13-D596B50FB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559878"/>
            <a:ext cx="5370126" cy="42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7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F46D7-D28D-0B5C-31EE-FEAC8DD0A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Udfordringer som fagperson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CCC5523-7388-7654-4C8F-69D12BACC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Forskellige domæner </a:t>
            </a:r>
          </a:p>
          <a:p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Økonomiske rammer</a:t>
            </a:r>
          </a:p>
          <a:p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Forskellige menneskesyn</a:t>
            </a:r>
          </a:p>
          <a:p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Skiftende socialrådgivere, sagsbehandlingstid og uklar organisering i kommunen</a:t>
            </a:r>
          </a:p>
          <a:p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Oplevelse af manglende forståelse for eller hensyntagen til gældende retspraksis</a:t>
            </a:r>
          </a:p>
          <a:p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Støtten i børnelovgivningen og voksenlovgivningen har forskellige fokus </a:t>
            </a:r>
            <a:br>
              <a:rPr lang="da-DK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og det kan give problemer i overgangene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AF690E8-9F47-EFDD-5EF0-FDF7C5CE2988}"/>
              </a:ext>
            </a:extLst>
          </p:cNvPr>
          <p:cNvSpPr txBox="1"/>
          <p:nvPr/>
        </p:nvSpPr>
        <p:spPr>
          <a:xfrm>
            <a:off x="6456784" y="4466214"/>
            <a:ext cx="5046306" cy="193899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a-DK" sz="1000" b="1" dirty="0"/>
              <a:t>Serviceloven</a:t>
            </a:r>
            <a:br>
              <a:rPr lang="da-DK" sz="1000" dirty="0"/>
            </a:br>
            <a:br>
              <a:rPr lang="da-DK" sz="1000" dirty="0"/>
            </a:br>
            <a:r>
              <a:rPr lang="da-DK" sz="1000" dirty="0"/>
              <a:t>§ 1. Formålet med denne lov er til personer, der er fyldt 18 år,</a:t>
            </a:r>
          </a:p>
          <a:p>
            <a:endParaRPr lang="da-DK" sz="1000" dirty="0"/>
          </a:p>
          <a:p>
            <a:r>
              <a:rPr lang="da-DK" sz="1000" dirty="0"/>
              <a:t>1) at tilbyde rådgivning og støtte for at forebygge sociale problemer,</a:t>
            </a:r>
          </a:p>
          <a:p>
            <a:endParaRPr lang="da-DK" sz="1000" dirty="0"/>
          </a:p>
          <a:p>
            <a:r>
              <a:rPr lang="da-DK" sz="1000" dirty="0"/>
              <a:t>2) at tilbyde en række almene serviceydelser, der også kan have et forebyggende sigte, og</a:t>
            </a:r>
          </a:p>
          <a:p>
            <a:endParaRPr lang="da-DK" sz="1000" dirty="0"/>
          </a:p>
          <a:p>
            <a:r>
              <a:rPr lang="da-DK" sz="1000" dirty="0"/>
              <a:t>3) at tilgodese behov, der følger af nedsat fysisk eller psykisk funktionsevne eller særlige sociale problemer.</a:t>
            </a:r>
          </a:p>
          <a:p>
            <a:endParaRPr lang="da-DK" sz="1000" dirty="0"/>
          </a:p>
          <a:p>
            <a:r>
              <a:rPr lang="da-DK" sz="1000" dirty="0"/>
              <a:t>Stk. 3… Afgørelse efter loven træffes på baggrund af </a:t>
            </a:r>
            <a:r>
              <a:rPr lang="da-DK" sz="1000" b="1" i="1" dirty="0"/>
              <a:t>faglige og økonomiske hensyn.</a:t>
            </a:r>
          </a:p>
        </p:txBody>
      </p:sp>
    </p:spTree>
    <p:extLst>
      <p:ext uri="{BB962C8B-B14F-4D97-AF65-F5344CB8AC3E}">
        <p14:creationId xmlns:p14="http://schemas.microsoft.com/office/powerpoint/2010/main" val="285362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6A2044-ABD3-01CC-8682-D30376C4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Eksempler fra praksis…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D68D05-8CA1-F044-D9CD-98DC3441E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da-DK" sz="2400" i="1" dirty="0">
                <a:solidFill>
                  <a:schemeClr val="bg2">
                    <a:lumMod val="25000"/>
                  </a:schemeClr>
                </a:solidFill>
              </a:rPr>
              <a:t>”Behandlingen af ansøgningen om en servicehund der tog 1½ år…” </a:t>
            </a:r>
            <a:br>
              <a:rPr lang="da-DK" sz="2400" i="1" dirty="0">
                <a:solidFill>
                  <a:schemeClr val="bg2">
                    <a:lumMod val="25000"/>
                  </a:schemeClr>
                </a:solidFill>
              </a:rPr>
            </a:br>
            <a:endParaRPr lang="da-DK" sz="2400" i="1" dirty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da-DK" sz="2400" i="1" dirty="0">
                <a:solidFill>
                  <a:schemeClr val="bg2">
                    <a:lumMod val="25000"/>
                  </a:schemeClr>
                </a:solidFill>
              </a:rPr>
              <a:t>”De tidsbegrænsede, ikke lovlige, bevillinger…”</a:t>
            </a:r>
            <a:br>
              <a:rPr lang="da-DK" sz="2400" i="1" dirty="0">
                <a:solidFill>
                  <a:schemeClr val="bg2">
                    <a:lumMod val="25000"/>
                  </a:schemeClr>
                </a:solidFill>
              </a:rPr>
            </a:br>
            <a:endParaRPr lang="da-DK" sz="2400" i="1" dirty="0">
              <a:solidFill>
                <a:schemeClr val="bg2">
                  <a:lumMod val="25000"/>
                </a:schemeClr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da-DK" sz="2400" i="1" dirty="0">
                <a:solidFill>
                  <a:schemeClr val="bg2">
                    <a:lumMod val="25000"/>
                  </a:schemeClr>
                </a:solidFill>
              </a:rPr>
              <a:t>”De opsagte unge…”</a:t>
            </a:r>
            <a:br>
              <a:rPr lang="da-DK" sz="2000" i="1" dirty="0"/>
            </a:br>
            <a:endParaRPr lang="da-DK" sz="2000" i="1" dirty="0"/>
          </a:p>
          <a:p>
            <a:pPr marL="457200" indent="-457200">
              <a:buFont typeface="+mj-lt"/>
              <a:buAutoNum type="arabicParenR"/>
            </a:pPr>
            <a:endParaRPr lang="da-DK" sz="2000" i="1" dirty="0"/>
          </a:p>
          <a:p>
            <a:pPr marL="0" indent="0">
              <a:buNone/>
            </a:pPr>
            <a:endParaRPr lang="da-DK" sz="2000" i="1" dirty="0"/>
          </a:p>
          <a:p>
            <a:pPr marL="0" indent="0">
              <a:buNone/>
            </a:pPr>
            <a:endParaRPr lang="da-DK" sz="2000" i="1" dirty="0"/>
          </a:p>
          <a:p>
            <a:pPr marL="0" indent="0">
              <a:buNone/>
            </a:pP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443247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F7E536-3BED-12F2-6BEF-72652C6F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Summeopgave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0D081B-37FB-2585-BEB6-CE5CAC3DF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a-DK" sz="2400" i="1" dirty="0">
                <a:solidFill>
                  <a:schemeClr val="bg2">
                    <a:lumMod val="25000"/>
                  </a:schemeClr>
                </a:solidFill>
              </a:rPr>
              <a:t>Find evt. sammen med din sidemakker, eller reflekter selv over, hvilke udfordringer du/i hyppigst oplever i samarbejdet med kommunerne?</a:t>
            </a:r>
          </a:p>
          <a:p>
            <a:pPr marL="0" indent="0">
              <a:buNone/>
            </a:pPr>
            <a:endParaRPr lang="da-DK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61BB9FE-9783-10CB-D790-221ECDB65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59" y="4401463"/>
            <a:ext cx="2206443" cy="5846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97955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62321594-8801-01B7-E01A-F0CD544F5D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43805" y="2506662"/>
            <a:ext cx="6924204" cy="4351338"/>
          </a:xfrm>
          <a:prstGeom prst="rect">
            <a:avLst/>
          </a:prstGeom>
          <a:solidFill>
            <a:srgbClr val="F3E3CD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A8D3214-A330-4BEB-9335-923C073AB63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3E3CD"/>
          </a:solidFill>
        </p:spPr>
        <p:txBody>
          <a:bodyPr>
            <a:normAutofit fontScale="90000"/>
          </a:bodyPr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Det kræver ressourcer at navigere i ens rettigheder </a:t>
            </a:r>
            <a:br>
              <a:rPr lang="da-DK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og den sociale lovgivning…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F8A234-76A3-4BE7-ABA8-9A45265DF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sz="3200" b="1" dirty="0">
                <a:solidFill>
                  <a:schemeClr val="bg2">
                    <a:lumMod val="25000"/>
                  </a:schemeClr>
                </a:solidFill>
              </a:rPr>
              <a:t>Omgørelsesprocenten hos Ankestyrelsen 2025: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Børnehandicapområdet var på 58,6 %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Voksenhandicapområdet var på 43,3 %</a:t>
            </a:r>
          </a:p>
          <a:p>
            <a:pPr marL="0" indent="0">
              <a:lnSpc>
                <a:spcPct val="150000"/>
              </a:lnSpc>
              <a:buNone/>
            </a:pPr>
            <a:endParaRPr lang="da-DK" sz="36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a-DK" sz="3300" b="1" dirty="0">
                <a:solidFill>
                  <a:schemeClr val="bg2">
                    <a:lumMod val="25000"/>
                  </a:schemeClr>
                </a:solidFill>
              </a:rPr>
              <a:t>Oplevelsen af at kende rettigheder: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29 % svarer at ”de selv har undersøgt dem”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10 % har fået privat rådgivning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42 % svarer at ”de ikke kan finde rundt i alle reglerne”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5 % har fået rådgivning af kommunen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dirty="0">
                <a:solidFill>
                  <a:schemeClr val="tx2">
                    <a:lumMod val="75000"/>
                  </a:schemeClr>
                </a:solidFill>
              </a:rPr>
              <a:t>Kilde: Forældre undersøgelse 2019 fra Landsforeningen Autisme</a:t>
            </a:r>
            <a:endParaRPr lang="da-DK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0745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4B524-06E7-4A8F-85C2-F8CEBF103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Hvad oplever forældre til børn med autisme?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121ABA-A745-4282-A9D9-160ED7A36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384" y="1606712"/>
            <a:ext cx="6768175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>
                <a:solidFill>
                  <a:schemeClr val="tx2">
                    <a:lumMod val="75000"/>
                  </a:schemeClr>
                </a:solidFill>
              </a:rPr>
              <a:t>Flere forældre føler sig ikke mødt eller forstået i mødet med kommunen (PPR, Børn &amp; Familie afdelingen, voksenafdelingen, jobcenteret </a:t>
            </a:r>
            <a:r>
              <a:rPr lang="da-DK" sz="2000" dirty="0" err="1">
                <a:solidFill>
                  <a:schemeClr val="tx2">
                    <a:lumMod val="75000"/>
                  </a:schemeClr>
                </a:solidFill>
              </a:rPr>
              <a:t>ect</a:t>
            </a:r>
            <a:r>
              <a:rPr lang="da-DK" sz="2000" dirty="0">
                <a:solidFill>
                  <a:schemeClr val="tx2">
                    <a:lumMod val="75000"/>
                  </a:schemeClr>
                </a:solidFill>
              </a:rPr>
              <a:t>…)</a:t>
            </a:r>
          </a:p>
          <a:p>
            <a:pPr marL="0" indent="0">
              <a:buNone/>
            </a:pPr>
            <a:r>
              <a:rPr lang="da-DK" sz="1600" dirty="0">
                <a:solidFill>
                  <a:schemeClr val="tx2">
                    <a:lumMod val="75000"/>
                  </a:schemeClr>
                </a:solidFill>
              </a:rPr>
              <a:t>Kilde: Forældre undersøgelse 2019 fra Landsforeningen Autisme</a:t>
            </a:r>
          </a:p>
          <a:p>
            <a:pPr>
              <a:lnSpc>
                <a:spcPct val="150000"/>
              </a:lnSpc>
            </a:pPr>
            <a:endParaRPr lang="da-DK" sz="20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10EB4EE-2EAA-657C-EEC3-2A996FF7DC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615713" y="1194318"/>
            <a:ext cx="5114925" cy="456344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750569B-B601-2958-0808-29CE0B51E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428" y="3279893"/>
            <a:ext cx="3615241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3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8F09C-8161-7F09-8906-C97A721F7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Strategier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FFF85BF-5A90-89DD-B61C-FBC9022CE0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753808" y="3923893"/>
            <a:ext cx="5181600" cy="2568982"/>
          </a:xfrm>
          <a:prstGeom prst="rect">
            <a:avLst/>
          </a:prstGeom>
        </p:spPr>
      </p:pic>
      <p:sp>
        <p:nvSpPr>
          <p:cNvPr id="11" name="Pladsholder til indhold 10">
            <a:extLst>
              <a:ext uri="{FF2B5EF4-FFF2-40B4-BE49-F238E27FC236}">
                <a16:creationId xmlns:a16="http://schemas.microsoft.com/office/drawing/2014/main" id="{B0E24F5E-4D82-3645-C81C-A569FC20E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195" y="1690688"/>
            <a:ext cx="10139266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a-DK" sz="1800" b="1" dirty="0">
                <a:solidFill>
                  <a:schemeClr val="bg2">
                    <a:lumMod val="25000"/>
                  </a:schemeClr>
                </a:solidFill>
              </a:rPr>
              <a:t>Forældre-inddragelsesstrategien: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i="1" dirty="0">
                <a:solidFill>
                  <a:schemeClr val="bg2">
                    <a:lumMod val="25000"/>
                  </a:schemeClr>
                </a:solidFill>
              </a:rPr>
              <a:t>Når fagprofessionelle føler, at kommunen sylter en sag, og alliere sig tæt med forældrene</a:t>
            </a:r>
          </a:p>
          <a:p>
            <a:pPr marL="0" indent="0">
              <a:lnSpc>
                <a:spcPct val="100000"/>
              </a:lnSpc>
              <a:buNone/>
            </a:pPr>
            <a:endParaRPr lang="da-DK" sz="1800" b="1" i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a-DK" sz="1800" b="1" dirty="0">
                <a:solidFill>
                  <a:schemeClr val="bg2">
                    <a:lumMod val="25000"/>
                  </a:schemeClr>
                </a:solidFill>
              </a:rPr>
              <a:t>Alliancestrategien: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i="1" dirty="0">
                <a:solidFill>
                  <a:schemeClr val="bg2">
                    <a:lumMod val="25000"/>
                  </a:schemeClr>
                </a:solidFill>
              </a:rPr>
              <a:t>Fagprofessionelle søger at skabe personlige relationer/alliancer og få flyttet samarbejdet fra formelle papirer til fælles virkelighed</a:t>
            </a:r>
          </a:p>
          <a:p>
            <a:pPr marL="0" indent="0">
              <a:lnSpc>
                <a:spcPct val="100000"/>
              </a:lnSpc>
              <a:buNone/>
            </a:pPr>
            <a:endParaRPr lang="da-DK" sz="1800" i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da-DK" sz="1800" b="1" dirty="0">
                <a:solidFill>
                  <a:schemeClr val="bg2">
                    <a:lumMod val="25000"/>
                  </a:schemeClr>
                </a:solidFill>
              </a:rPr>
              <a:t>Tilpasningsstrategien: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i="1" dirty="0">
                <a:solidFill>
                  <a:schemeClr val="bg2">
                    <a:lumMod val="25000"/>
                  </a:schemeClr>
                </a:solidFill>
              </a:rPr>
              <a:t>Når fagprofessionelle oplever, at kommunen ikke lytter til deres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i="1" dirty="0">
                <a:solidFill>
                  <a:schemeClr val="bg2">
                    <a:lumMod val="25000"/>
                  </a:schemeClr>
                </a:solidFill>
              </a:rPr>
              <a:t>pædagogiske observationer, og overtager systemets eller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1800" i="1" dirty="0">
                <a:solidFill>
                  <a:schemeClr val="bg2">
                    <a:lumMod val="25000"/>
                  </a:schemeClr>
                </a:solidFill>
              </a:rPr>
              <a:t>psykologernes diagnose orienterede sprog</a:t>
            </a:r>
          </a:p>
        </p:txBody>
      </p:sp>
    </p:spTree>
    <p:extLst>
      <p:ext uri="{BB962C8B-B14F-4D97-AF65-F5344CB8AC3E}">
        <p14:creationId xmlns:p14="http://schemas.microsoft.com/office/powerpoint/2010/main" val="688154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D3B48E-668A-3854-F10C-5E369A887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29188"/>
          </a:xfrm>
        </p:spPr>
        <p:txBody>
          <a:bodyPr>
            <a:normAutofit/>
          </a:bodyPr>
          <a:lstStyle/>
          <a:p>
            <a:pPr algn="ctr"/>
            <a:r>
              <a:rPr lang="da-DK" sz="4800" b="1" dirty="0">
                <a:solidFill>
                  <a:schemeClr val="bg2">
                    <a:lumMod val="25000"/>
                  </a:schemeClr>
                </a:solidFill>
              </a:rPr>
              <a:t>Styrket </a:t>
            </a:r>
            <a:r>
              <a:rPr lang="da-DK" sz="6000" b="1" dirty="0">
                <a:solidFill>
                  <a:schemeClr val="bg2">
                    <a:lumMod val="25000"/>
                  </a:schemeClr>
                </a:solidFill>
              </a:rPr>
              <a:t>samarbejde</a:t>
            </a:r>
            <a:r>
              <a:rPr lang="da-DK" sz="4800" b="1" dirty="0">
                <a:solidFill>
                  <a:schemeClr val="bg2">
                    <a:lumMod val="25000"/>
                  </a:schemeClr>
                </a:solidFill>
              </a:rPr>
              <a:t> – hvordan?</a:t>
            </a:r>
          </a:p>
        </p:txBody>
      </p:sp>
    </p:spTree>
    <p:extLst>
      <p:ext uri="{BB962C8B-B14F-4D97-AF65-F5344CB8AC3E}">
        <p14:creationId xmlns:p14="http://schemas.microsoft.com/office/powerpoint/2010/main" val="2922362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F59F6-7B70-8C62-1550-E399AEF1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Retssikkerhedsregler</a:t>
            </a: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24335E6C-A2E2-514B-F795-252E72682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096000" y="2321433"/>
            <a:ext cx="5210175" cy="3914775"/>
          </a:xfrm>
          <a:prstGeom prst="rect">
            <a:avLst/>
          </a:prstGeom>
        </p:spPr>
      </p:pic>
      <p:sp>
        <p:nvSpPr>
          <p:cNvPr id="18" name="Tekstfelt 17">
            <a:extLst>
              <a:ext uri="{FF2B5EF4-FFF2-40B4-BE49-F238E27FC236}">
                <a16:creationId xmlns:a16="http://schemas.microsoft.com/office/drawing/2014/main" id="{05E5BE19-F8A0-4C1D-2B21-3F86B60215D6}"/>
              </a:ext>
            </a:extLst>
          </p:cNvPr>
          <p:cNvSpPr txBox="1"/>
          <p:nvPr/>
        </p:nvSpPr>
        <p:spPr>
          <a:xfrm>
            <a:off x="941831" y="1457522"/>
            <a:ext cx="9928331" cy="5220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>
                <a:solidFill>
                  <a:schemeClr val="tx2">
                    <a:lumMod val="75000"/>
                  </a:schemeClr>
                </a:solidFill>
              </a:rPr>
              <a:t>Lovhjemmel, lovhjemmel, lovhjemmel… </a:t>
            </a:r>
            <a:r>
              <a:rPr lang="da-DK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da-DK" dirty="0">
                <a:solidFill>
                  <a:schemeClr val="tx2">
                    <a:lumMod val="75000"/>
                  </a:schemeClr>
                </a:solidFill>
              </a:rPr>
              <a:t>paragraffer kan syntes at vægter højere end følelser.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tx2">
                    <a:lumMod val="75000"/>
                  </a:schemeClr>
                </a:solidFill>
              </a:rPr>
              <a:t>Vores ansvar ligger i at beskrive indsatsen/funktionsnedsættelsen, kommunens ansvar ligger i </a:t>
            </a:r>
            <a:r>
              <a:rPr lang="da-DK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br>
              <a:rPr lang="da-DK" dirty="0">
                <a:solidFill>
                  <a:schemeClr val="tx2">
                    <a:lumMod val="75000"/>
                  </a:schemeClr>
                </a:solidFill>
              </a:rPr>
            </a:br>
            <a:endParaRPr lang="da-DK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a-DK" b="1" dirty="0">
                <a:solidFill>
                  <a:schemeClr val="tx2">
                    <a:lumMod val="75000"/>
                  </a:schemeClr>
                </a:solidFill>
              </a:rPr>
              <a:t>Retssikkerhedsregler: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tx2">
                    <a:lumMod val="75000"/>
                  </a:schemeClr>
                </a:solidFill>
              </a:rPr>
              <a:t>Undersøgelsesprincippet, jf. retssikkerhedslovens § 10</a:t>
            </a:r>
          </a:p>
          <a:p>
            <a:pPr>
              <a:lnSpc>
                <a:spcPct val="150000"/>
              </a:lnSpc>
            </a:pPr>
            <a:r>
              <a:rPr lang="da-DK" dirty="0">
                <a:solidFill>
                  <a:schemeClr val="tx2">
                    <a:lumMod val="75000"/>
                  </a:schemeClr>
                </a:solidFill>
              </a:rPr>
              <a:t>Helhedsvurdering, jf. retssikkerhedslovens § 5</a:t>
            </a:r>
          </a:p>
          <a:p>
            <a:pPr>
              <a:lnSpc>
                <a:spcPct val="150000"/>
              </a:lnSpc>
            </a:pPr>
            <a:endParaRPr lang="da-DK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a-DK" sz="1600" b="1" dirty="0">
                <a:solidFill>
                  <a:schemeClr val="tx2">
                    <a:lumMod val="75000"/>
                  </a:schemeClr>
                </a:solidFill>
              </a:rPr>
              <a:t>Vær obs på ‘retten til’: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solidFill>
                  <a:schemeClr val="tx2">
                    <a:lumMod val="75000"/>
                  </a:schemeClr>
                </a:solidFill>
              </a:rPr>
              <a:t>Partshøring, jf. forvaltningslovens §§ 19 og 20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solidFill>
                  <a:schemeClr val="tx2">
                    <a:lumMod val="75000"/>
                  </a:schemeClr>
                </a:solidFill>
              </a:rPr>
              <a:t>Aktindsigt, jf. forvaltningslovens §§ 9 og 10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solidFill>
                  <a:schemeClr val="tx2">
                    <a:lumMod val="75000"/>
                  </a:schemeClr>
                </a:solidFill>
              </a:rPr>
              <a:t>Skriftlig begrundelse, jf. forvaltningslovens § 23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solidFill>
                  <a:schemeClr val="tx2">
                    <a:lumMod val="75000"/>
                  </a:schemeClr>
                </a:solidFill>
              </a:rPr>
              <a:t>Klageregler, jf. forvaltningslovens § 25</a:t>
            </a:r>
            <a:br>
              <a:rPr lang="da-DK" dirty="0">
                <a:solidFill>
                  <a:schemeClr val="tx2">
                    <a:lumMod val="75000"/>
                  </a:schemeClr>
                </a:solidFill>
              </a:rPr>
            </a:br>
            <a:endParaRPr lang="da-DK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19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54793B-12A0-4318-BE38-0B6955E7D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Hvad</a:t>
            </a:r>
            <a:r>
              <a:rPr lang="da-DK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drømmer kommunerne om?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252441-1BB2-CA67-7A6E-0911A7BBB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Hvad er baggrunden for at en indsats lykkes?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Hvad betyder ofte, sjældent, hyppigt, indimellem egentligt?</a:t>
            </a:r>
          </a:p>
          <a:p>
            <a:r>
              <a:rPr lang="da-DK" sz="2400" dirty="0">
                <a:solidFill>
                  <a:schemeClr val="bg2">
                    <a:lumMod val="25000"/>
                  </a:schemeClr>
                </a:solidFill>
              </a:rPr>
              <a:t>Eksempler der gør en forskel, i et ikke psykologiserende sprog </a:t>
            </a:r>
            <a:r>
              <a:rPr lang="da-DK" sz="2400" dirty="0">
                <a:solidFill>
                  <a:schemeClr val="bg2">
                    <a:lumMod val="25000"/>
                  </a:schemeClr>
                </a:solidFill>
                <a:sym typeface="Wingdings" panose="05000000000000000000" pitchFamily="2" charset="2"/>
              </a:rPr>
              <a:t></a:t>
            </a:r>
            <a:endParaRPr lang="da-DK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6285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F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080F7E-543F-7AF7-A58D-B0D021910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tx2">
                    <a:lumMod val="75000"/>
                  </a:schemeClr>
                </a:solidFill>
              </a:rPr>
              <a:t>Juridisk støtte også til fagprofessionelle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779D5F-9D3C-B30F-4156-B319235DB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Social- og Boligstyrelsens pjece Marts 2024: </a:t>
            </a:r>
            <a:br>
              <a:rPr lang="da-DK" sz="2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da-DK" sz="2000" dirty="0">
                <a:solidFill>
                  <a:schemeClr val="tx2">
                    <a:lumMod val="75000"/>
                  </a:schemeClr>
                </a:solidFill>
              </a:rPr>
              <a:t>”Guide til hjælp og støtte” – Forældre til børn med handicap</a:t>
            </a:r>
            <a:br>
              <a:rPr lang="da-DK" sz="2000" dirty="0">
                <a:solidFill>
                  <a:schemeClr val="tx2">
                    <a:lumMod val="75000"/>
                  </a:schemeClr>
                </a:solidFill>
              </a:rPr>
            </a:br>
            <a:endParaRPr lang="da-DK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DUKH (Den Uvildige Konsulentordning på Handicapområdet): </a:t>
            </a:r>
            <a:br>
              <a:rPr lang="da-DK" sz="2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da-DK" sz="2000" dirty="0">
                <a:solidFill>
                  <a:schemeClr val="tx2">
                    <a:lumMod val="75000"/>
                  </a:schemeClr>
                </a:solidFill>
              </a:rPr>
              <a:t>Giver juridisk rådgivning om reglerne på handicapområdet</a:t>
            </a:r>
            <a:br>
              <a:rPr lang="da-DK" sz="2000" dirty="0">
                <a:solidFill>
                  <a:schemeClr val="tx2">
                    <a:lumMod val="75000"/>
                  </a:schemeClr>
                </a:solidFill>
              </a:rPr>
            </a:br>
            <a:endParaRPr lang="da-DK" sz="20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Autismeforeningen</a:t>
            </a:r>
            <a:br>
              <a:rPr lang="da-DK" sz="2000" b="1" dirty="0">
                <a:solidFill>
                  <a:schemeClr val="tx2">
                    <a:lumMod val="75000"/>
                  </a:schemeClr>
                </a:solidFill>
              </a:rPr>
            </a:br>
            <a:endParaRPr lang="da-DK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Ankestyrelsen</a:t>
            </a:r>
            <a:br>
              <a:rPr lang="da-DK" sz="2000" b="1" dirty="0">
                <a:solidFill>
                  <a:schemeClr val="tx2">
                    <a:lumMod val="75000"/>
                  </a:schemeClr>
                </a:solidFill>
              </a:rPr>
            </a:br>
            <a:endParaRPr lang="da-DK" sz="20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chemeClr val="tx2">
                    <a:lumMod val="75000"/>
                  </a:schemeClr>
                </a:solidFill>
              </a:rPr>
              <a:t>Landsorganisationen for sociale tilbud (LOS)</a:t>
            </a:r>
            <a:endParaRPr lang="da-DK" sz="2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5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4B524-06E7-4A8F-85C2-F8CEBF103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Refleksioner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121ABA-A745-4282-A9D9-160ED7A36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4866"/>
            <a:ext cx="6770298" cy="45720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Hvordan gør man det usynlige, synligt?</a:t>
            </a:r>
          </a:p>
          <a:p>
            <a:pPr>
              <a:lnSpc>
                <a:spcPct val="150000"/>
              </a:lnSpc>
            </a:pP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Er der egentligt (sikret) lovhjemmel…?</a:t>
            </a:r>
          </a:p>
          <a:p>
            <a:pPr>
              <a:lnSpc>
                <a:spcPct val="150000"/>
              </a:lnSpc>
            </a:pP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Sæt en ramme/kurs for samarbejdet</a:t>
            </a:r>
            <a:br>
              <a:rPr lang="da-DK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(Åbent hus, samarbejdsmøder og gensidig rolleforståelse)</a:t>
            </a:r>
          </a:p>
          <a:p>
            <a:pPr>
              <a:lnSpc>
                <a:spcPct val="150000"/>
              </a:lnSpc>
            </a:pP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Sæt viden om autisme på dagsordenen!</a:t>
            </a:r>
          </a:p>
          <a:p>
            <a:pPr>
              <a:lnSpc>
                <a:spcPct val="150000"/>
              </a:lnSpc>
            </a:pP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Klar struktur og kontinuitet i samarbejdet, </a:t>
            </a:r>
            <a:br>
              <a:rPr lang="da-DK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da-DK" sz="2000" dirty="0">
                <a:solidFill>
                  <a:schemeClr val="bg2">
                    <a:lumMod val="25000"/>
                  </a:schemeClr>
                </a:solidFill>
              </a:rPr>
              <a:t>mindsker risikoen for misforståelser/fejlslagen kommunikation</a:t>
            </a:r>
          </a:p>
          <a:p>
            <a:pPr marL="0" indent="0">
              <a:lnSpc>
                <a:spcPct val="150000"/>
              </a:lnSpc>
              <a:buNone/>
            </a:pPr>
            <a:endParaRPr lang="da-DK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B69F8A4-6D04-7F55-23BF-8E5216AB3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24951"/>
            <a:ext cx="5457039" cy="563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31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52DC5F08-1913-BFE4-E829-F1B253F5CF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77829" y="1280853"/>
            <a:ext cx="4264546" cy="2921405"/>
          </a:xfrm>
          <a:prstGeom prst="rect">
            <a:avLst/>
          </a:prstGeom>
          <a:solidFill>
            <a:srgbClr val="F3E3CD"/>
          </a:solidFill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5CD14FAF-EAE8-D1A1-3949-792A9E822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338" y="1182132"/>
            <a:ext cx="5190432" cy="56758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913468-F1DD-4162-8DFF-BE0687147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chemeClr val="bg2">
                    <a:lumMod val="25000"/>
                  </a:schemeClr>
                </a:solidFill>
              </a:rPr>
              <a:t>Eksempler på det gode samarbejde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411971D-9F83-AB07-D4FA-4320F56607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5774" y="1690688"/>
            <a:ext cx="7753033" cy="4351338"/>
          </a:xfrm>
        </p:spPr>
        <p:txBody>
          <a:bodyPr/>
          <a:lstStyle/>
          <a:p>
            <a:pPr marL="0" indent="0">
              <a:buNone/>
            </a:pPr>
            <a:r>
              <a:rPr lang="da-DK" i="1" dirty="0">
                <a:solidFill>
                  <a:schemeClr val="bg2">
                    <a:lumMod val="25000"/>
                  </a:schemeClr>
                </a:solidFill>
              </a:rPr>
              <a:t>Er der noget som vi allerede har erfaret virker, </a:t>
            </a:r>
            <a:br>
              <a:rPr lang="da-DK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da-DK" i="1" dirty="0">
                <a:solidFill>
                  <a:schemeClr val="bg2">
                    <a:lumMod val="25000"/>
                  </a:schemeClr>
                </a:solidFill>
              </a:rPr>
              <a:t>og som vi kan gøre mere af?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0951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</TotalTime>
  <Words>718</Words>
  <Application>Microsoft Office PowerPoint</Application>
  <PresentationFormat>Widescreen</PresentationFormat>
  <Paragraphs>97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Office-tema</vt:lpstr>
      <vt:lpstr>  Styrket samarbejde med kommunerne - når kommunikationen er svær og kommunen føles som lidt af en jungle at navigere i…</vt:lpstr>
      <vt:lpstr>Udfordringer</vt:lpstr>
      <vt:lpstr>Indhold</vt:lpstr>
      <vt:lpstr>Lidt om mig</vt:lpstr>
      <vt:lpstr>Udfordringer som fagperson</vt:lpstr>
      <vt:lpstr>Eksempler fra praksis…</vt:lpstr>
      <vt:lpstr>Summeopgave</vt:lpstr>
      <vt:lpstr>Det kræver ressourcer at navigere i ens rettigheder  og den sociale lovgivning…</vt:lpstr>
      <vt:lpstr>Hvad oplever forældre til børn med autisme?</vt:lpstr>
      <vt:lpstr>Strategier</vt:lpstr>
      <vt:lpstr>Styrket samarbejde – hvordan?</vt:lpstr>
      <vt:lpstr>Retssikkerhedsregler</vt:lpstr>
      <vt:lpstr>Hvad drømmer kommunerne om?</vt:lpstr>
      <vt:lpstr>Juridisk støtte også til fagprofessionelle</vt:lpstr>
      <vt:lpstr>Refleksioner </vt:lpstr>
      <vt:lpstr>Eksempler på det gode samarbejde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Videregående uddannelse</dc:title>
  <dc:creator>Julie Elbæk Kramer</dc:creator>
  <cp:lastModifiedBy>Julie Elbæk Kramer</cp:lastModifiedBy>
  <cp:revision>132</cp:revision>
  <cp:lastPrinted>2026-09-15T14:38:41Z</cp:lastPrinted>
  <dcterms:created xsi:type="dcterms:W3CDTF">2025-09-23T12:08:43Z</dcterms:created>
  <dcterms:modified xsi:type="dcterms:W3CDTF">2026-09-21T08:26:08Z</dcterms:modified>
</cp:coreProperties>
</file>